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64" r:id="rId11"/>
    <p:sldId id="265" r:id="rId12"/>
    <p:sldId id="276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1BF1"/>
    <a:srgbClr val="18E83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6290" autoAdjust="0"/>
  </p:normalViewPr>
  <p:slideViewPr>
    <p:cSldViewPr>
      <p:cViewPr varScale="1">
        <p:scale>
          <a:sx n="58" d="100"/>
          <a:sy n="58" d="100"/>
        </p:scale>
        <p:origin x="-84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C565D-8FD7-4C33-A72B-39A267652E79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B71E8-D0EF-4209-A3CF-7B41F1D69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B71E8-D0EF-4209-A3CF-7B41F1D6961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5A2E-B47E-4B27-9AEB-4F4AE251D77D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ABBE-D0DE-4949-8160-BF97ECC7D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5A2E-B47E-4B27-9AEB-4F4AE251D77D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ABBE-D0DE-4949-8160-BF97ECC7D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5A2E-B47E-4B27-9AEB-4F4AE251D77D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ABBE-D0DE-4949-8160-BF97ECC7D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5A2E-B47E-4B27-9AEB-4F4AE251D77D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ABBE-D0DE-4949-8160-BF97ECC7D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5A2E-B47E-4B27-9AEB-4F4AE251D77D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ABBE-D0DE-4949-8160-BF97ECC7D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5A2E-B47E-4B27-9AEB-4F4AE251D77D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ABBE-D0DE-4949-8160-BF97ECC7D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5A2E-B47E-4B27-9AEB-4F4AE251D77D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ABBE-D0DE-4949-8160-BF97ECC7D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5A2E-B47E-4B27-9AEB-4F4AE251D77D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ABBE-D0DE-4949-8160-BF97ECC7D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5A2E-B47E-4B27-9AEB-4F4AE251D77D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ABBE-D0DE-4949-8160-BF97ECC7D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5A2E-B47E-4B27-9AEB-4F4AE251D77D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ABBE-D0DE-4949-8160-BF97ECC7D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B5A2E-B47E-4B27-9AEB-4F4AE251D77D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BABBE-D0DE-4949-8160-BF97ECC7D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B5A2E-B47E-4B27-9AEB-4F4AE251D77D}" type="datetimeFigureOut">
              <a:rPr lang="ru-RU" smtClean="0"/>
              <a:pPr/>
              <a:t>26.01.2010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BABBE-D0DE-4949-8160-BF97ECC7D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928825"/>
          </a:xfrm>
        </p:spPr>
        <p:txBody>
          <a:bodyPr/>
          <a:lstStyle/>
          <a:p>
            <a:r>
              <a:rPr lang="ru-RU" dirty="0" smtClean="0"/>
              <a:t>Право на имя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2A1BF1"/>
                </a:solidFill>
              </a:rPr>
              <a:t>Творческая работа ученицы 3«А» класса МОУ–СОШ №1     </a:t>
            </a:r>
          </a:p>
          <a:p>
            <a:r>
              <a:rPr lang="ru-RU" dirty="0" smtClean="0">
                <a:solidFill>
                  <a:srgbClr val="2A1BF1"/>
                </a:solidFill>
              </a:rPr>
              <a:t>Крыловой  Юлии </a:t>
            </a:r>
            <a:endParaRPr lang="ru-RU" dirty="0">
              <a:solidFill>
                <a:srgbClr val="2A1BF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6868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Фамилии у крестьян появились после смены крепостного права в 1861 году.</a:t>
            </a:r>
            <a:br>
              <a:rPr lang="ru-RU" sz="2400" dirty="0" smtClean="0"/>
            </a:br>
            <a:r>
              <a:rPr lang="ru-RU" sz="2400" dirty="0" smtClean="0"/>
              <a:t>Нередко фамилии придумывались чиновниками в канцелярии.</a:t>
            </a:r>
            <a:endParaRPr lang="ru-RU" sz="2400" dirty="0"/>
          </a:p>
        </p:txBody>
      </p:sp>
      <p:pic>
        <p:nvPicPr>
          <p:cNvPr id="3074" name="Picture 2" descr="C:\Documents and Settings\12345\Мои документы\Мои рисунки\яяяяяя\Рисунок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4419058" cy="3429024"/>
          </a:xfrm>
          <a:prstGeom prst="rect">
            <a:avLst/>
          </a:prstGeom>
          <a:noFill/>
        </p:spPr>
      </p:pic>
      <p:pic>
        <p:nvPicPr>
          <p:cNvPr id="3075" name="Picture 3" descr="C:\Documents and Settings\12345\Мои документы\Мои рисунки\яяяяяя\Рисунок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071678"/>
            <a:ext cx="3946525" cy="31130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Отчества – родовые имена, возникли в глубокой древности. Уже в 945 году в списках русских послов историки обнаружили не только имена , но и отчества. </a:t>
            </a:r>
            <a:endParaRPr lang="ru-RU" sz="2400" dirty="0"/>
          </a:p>
        </p:txBody>
      </p:sp>
      <p:pic>
        <p:nvPicPr>
          <p:cNvPr id="4098" name="Picture 2" descr="C:\Documents and Settings\12345\Мои документы\Мои рисунки\яяяяяя\Рисунок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00240"/>
            <a:ext cx="5708396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786842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Писались они тогда по-другому , в основном образовывались от имени отца. 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00298" y="1571612"/>
            <a:ext cx="391235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Глеб  сын  Владимира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Василий  сын  Петра 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928934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Бывали случаи образования отчества и от имени матери.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00298" y="4286256"/>
            <a:ext cx="39290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Павел  </a:t>
            </a:r>
            <a:r>
              <a:rPr lang="ru-RU" sz="2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настасьич</a:t>
            </a:r>
            <a:endParaRPr lang="ru-RU" sz="28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Иван  </a:t>
            </a:r>
            <a:r>
              <a:rPr lang="ru-RU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ефросиньевич</a:t>
            </a:r>
            <a:endParaRPr lang="ru-RU" sz="2800" b="1" cap="all" spc="0" dirty="0">
              <a:ln/>
              <a:solidFill>
                <a:srgbClr val="2A1BF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Сколько раз за день мы слышим своё имя?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142984"/>
            <a:ext cx="382617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Юленька-16</a:t>
            </a:r>
          </a:p>
          <a:p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Ю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ляшка-5</a:t>
            </a:r>
          </a:p>
          <a:p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Люля-20</a:t>
            </a:r>
          </a:p>
          <a:p>
            <a:pPr algn="ctr"/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1643050"/>
            <a:ext cx="300039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Иулия-2</a:t>
            </a:r>
          </a:p>
          <a:p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Юля-4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4000504"/>
            <a:ext cx="566212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Ю-Ю-Л-Я-Я-Я!!!!! -11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5214950"/>
            <a:ext cx="326531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Всего:      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5000636"/>
            <a:ext cx="32239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58 раз.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Моё имя и кричало, и ласкалось, и благодарило меня за мои поступки  от имени близких людей.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572132" y="5929330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Моё имя ворчало.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5929330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Моё имя ласкалось, благодарило.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286380" y="128586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Рисунок имени «Юля!!!»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128586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Рисунок  имени «</a:t>
            </a:r>
            <a:r>
              <a:rPr lang="ru-RU" dirty="0" err="1" smtClean="0"/>
              <a:t>Юленька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5122" name="Picture 2" descr="C:\Documents and Settings\12345\Мои документы\Мои рисунки\яяяяяя\Рисунок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85926"/>
            <a:ext cx="2777111" cy="4000528"/>
          </a:xfrm>
          <a:prstGeom prst="rect">
            <a:avLst/>
          </a:prstGeom>
          <a:noFill/>
        </p:spPr>
      </p:pic>
      <p:pic>
        <p:nvPicPr>
          <p:cNvPr id="5123" name="Picture 3" descr="C:\Documents and Settings\12345\Мои документы\Мои рисунки\яяяяяя\Рисунок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785926"/>
            <a:ext cx="2745794" cy="39290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Наше имя является частью нашего общения. Чаще всего, имя – это любимое слово каждого человека. И ребёнку  , и взрослому  хочется, чтобы его имя звучало с уважением.</a:t>
            </a:r>
            <a:endParaRPr lang="ru-RU" sz="2400" dirty="0"/>
          </a:p>
        </p:txBody>
      </p:sp>
      <p:pic>
        <p:nvPicPr>
          <p:cNvPr id="5" name="Рисунок 4" descr="общени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500174"/>
            <a:ext cx="6976872" cy="481584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2400" dirty="0" smtClean="0"/>
              <a:t>Мы пользуемся своими правами, часто при этом называем свое  полное имя или предъявляем документ. Перед  поступлением в любое общеобразовательное учреждение прежде всего записывают полное имя ребёнка. </a:t>
            </a:r>
            <a:endParaRPr lang="ru-RU" sz="2400" dirty="0"/>
          </a:p>
        </p:txBody>
      </p:sp>
      <p:pic>
        <p:nvPicPr>
          <p:cNvPr id="3" name="Рисунок 2" descr="заевление в школ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2357430"/>
            <a:ext cx="2381841" cy="3616419"/>
          </a:xfrm>
          <a:prstGeom prst="rect">
            <a:avLst/>
          </a:prstGeom>
        </p:spPr>
      </p:pic>
      <p:pic>
        <p:nvPicPr>
          <p:cNvPr id="6146" name="Picture 2" descr="C:\Documents and Settings\12345\Мои документы\Мои рисунки\яяяяяя\Рисунок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357430"/>
            <a:ext cx="4656865" cy="35004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428736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 основании «Свидетельства о рождении» появляются </a:t>
            </a:r>
            <a:r>
              <a:rPr lang="ru-RU" sz="2400" smtClean="0"/>
              <a:t>другие документы </a:t>
            </a:r>
            <a:r>
              <a:rPr lang="ru-RU" sz="2400" dirty="0" smtClean="0"/>
              <a:t>ребёнка : «Личное дело учащегося», «Дневник ученика», «Ученические тетради», «Дневник читателя библиотеки», «Медицинская карта ребёнка», «Детский билет на поезд, теплоход, самолёт» и др.</a:t>
            </a:r>
            <a:endParaRPr lang="ru-RU" sz="2400" dirty="0"/>
          </a:p>
        </p:txBody>
      </p:sp>
      <p:pic>
        <p:nvPicPr>
          <p:cNvPr id="5" name="Рисунок 4" descr="zhd02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4357694"/>
            <a:ext cx="5286412" cy="2298192"/>
          </a:xfrm>
          <a:prstGeom prst="rect">
            <a:avLst/>
          </a:prstGeom>
        </p:spPr>
      </p:pic>
      <p:pic>
        <p:nvPicPr>
          <p:cNvPr id="6" name="Рисунок 5" descr="E:\453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357694"/>
            <a:ext cx="2643206" cy="229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biblioteka__580_n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88" y="1857364"/>
            <a:ext cx="2389298" cy="2428892"/>
          </a:xfrm>
          <a:prstGeom prst="rect">
            <a:avLst/>
          </a:prstGeom>
        </p:spPr>
      </p:pic>
      <p:pic>
        <p:nvPicPr>
          <p:cNvPr id="1026" name="Picture 2" descr="C:\Documents and Settings\12345\Мои документы\лщлщлщ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1928802"/>
            <a:ext cx="3610746" cy="2388357"/>
          </a:xfrm>
          <a:prstGeom prst="rect">
            <a:avLst/>
          </a:prstGeom>
          <a:noFill/>
        </p:spPr>
      </p:pic>
      <p:pic>
        <p:nvPicPr>
          <p:cNvPr id="3" name="Рисунок 2" descr="dnevnik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4612" y="1857364"/>
            <a:ext cx="1791724" cy="2455352"/>
          </a:xfrm>
          <a:prstGeom prst="rect">
            <a:avLst/>
          </a:prstGeom>
        </p:spPr>
      </p:pic>
      <p:pic>
        <p:nvPicPr>
          <p:cNvPr id="8" name="Рисунок 7" descr="тетрадь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0800000">
            <a:off x="785786" y="1857364"/>
            <a:ext cx="1871183" cy="242889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Для пользования почтовой </a:t>
            </a:r>
            <a:r>
              <a:rPr lang="ru-RU" sz="2400" smtClean="0"/>
              <a:t>корреспонденцией , </a:t>
            </a:r>
            <a:r>
              <a:rPr lang="ru-RU" sz="2400" dirty="0" smtClean="0"/>
              <a:t>сайтами Интернета </a:t>
            </a:r>
            <a:r>
              <a:rPr lang="ru-RU" sz="2400" smtClean="0"/>
              <a:t>, участия  </a:t>
            </a:r>
            <a:r>
              <a:rPr lang="ru-RU" sz="2400" dirty="0" smtClean="0"/>
              <a:t>в олимпиадах … необходимо  полное имя.</a:t>
            </a:r>
            <a:endParaRPr lang="ru-RU" sz="2400" dirty="0"/>
          </a:p>
        </p:txBody>
      </p:sp>
      <p:pic>
        <p:nvPicPr>
          <p:cNvPr id="7170" name="Picture 2" descr="C:\Documents and Settings\12345\Мои документы\Мои рисунки\яяяяяя\Рисунок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28802"/>
            <a:ext cx="2814751" cy="3821129"/>
          </a:xfrm>
          <a:prstGeom prst="rect">
            <a:avLst/>
          </a:prstGeom>
          <a:noFill/>
        </p:spPr>
      </p:pic>
      <p:pic>
        <p:nvPicPr>
          <p:cNvPr id="7171" name="Picture 3" descr="C:\Documents and Settings\12345\Мои документы\Мои рисунки\яяяяяя\Рисунок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214554"/>
            <a:ext cx="4075896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 настоящее время имя человека – это не только признак его индивидуальности , но и необходимое  условие осуществления гражданских прав и обязанностей.</a:t>
            </a:r>
            <a:endParaRPr lang="ru-RU" sz="2400" dirty="0"/>
          </a:p>
        </p:txBody>
      </p:sp>
      <p:pic>
        <p:nvPicPr>
          <p:cNvPr id="1026" name="Picture 2" descr="E:\image030ошщрощ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7491430" cy="51038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Право человека на имя  закреплено в Конвенции о правах ребёнка и в Конституции Российской  Федерации.</a:t>
            </a:r>
            <a:endParaRPr lang="ru-RU" sz="24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5" y="2249488"/>
            <a:ext cx="2928957" cy="389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Содержимое 8" descr="Prava_mov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2214555"/>
            <a:ext cx="3929090" cy="2571768"/>
          </a:xfrm>
        </p:spPr>
      </p:pic>
      <p:pic>
        <p:nvPicPr>
          <p:cNvPr id="10" name="Рисунок 9" descr="Prava_mov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4929198"/>
            <a:ext cx="3357586" cy="121444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221457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ЗАКЛЮЧЕНИЕ.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dirty="0" smtClean="0"/>
              <a:t>История права на имя изменялась. Не у всех взрослых людей на Руси были родовые имена – отчества и фамилии. В современной России этим правом пользуется каждый ребёнок.</a:t>
            </a:r>
            <a:br>
              <a:rPr lang="ru-RU" sz="2700" dirty="0" smtClean="0"/>
            </a:br>
            <a:r>
              <a:rPr lang="ru-RU" sz="2700" dirty="0" smtClean="0"/>
              <a:t> С какой любовью и уважением люди будут относиться к его имени , во многом зависит от поступков обладателя имени.</a:t>
            </a:r>
            <a:endParaRPr lang="ru-RU" sz="2700" dirty="0"/>
          </a:p>
        </p:txBody>
      </p:sp>
      <p:pic>
        <p:nvPicPr>
          <p:cNvPr id="3" name="Рисунок 2" descr="p372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2500306"/>
            <a:ext cx="2467876" cy="414815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 ЛИТЕРАТУРА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1214422"/>
            <a:ext cx="778674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Болотова</a:t>
            </a:r>
            <a:r>
              <a:rPr lang="ru-RU" sz="2400" dirty="0" smtClean="0"/>
              <a:t> Е.Л. Права ребёнка  в  современной  России .- </a:t>
            </a:r>
            <a:r>
              <a:rPr lang="ru-RU" sz="2400" dirty="0" err="1" smtClean="0"/>
              <a:t>М.:Школьная</a:t>
            </a:r>
            <a:r>
              <a:rPr lang="ru-RU" sz="2400" dirty="0" smtClean="0"/>
              <a:t> Пресса, 2005.</a:t>
            </a:r>
          </a:p>
          <a:p>
            <a:r>
              <a:rPr lang="ru-RU" sz="2400" dirty="0" smtClean="0"/>
              <a:t>Популярная  энциклопедия  для  детей «Всё  обо  всём».-М.: Компания «Ключ-с». Филологическое   общество  «Слово» ТКОАСТ, 1995.</a:t>
            </a:r>
          </a:p>
          <a:p>
            <a:endParaRPr lang="ru-RU" dirty="0"/>
          </a:p>
        </p:txBody>
      </p:sp>
      <p:pic>
        <p:nvPicPr>
          <p:cNvPr id="4" name="Рисунок 3" descr="E:\21114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357562"/>
            <a:ext cx="40481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>
            <a:noAutofit/>
          </a:bodyPr>
          <a:lstStyle/>
          <a:p>
            <a:r>
              <a:rPr lang="ru-RU" sz="2400" dirty="0" smtClean="0"/>
              <a:t>Цель работы : исследовать , кто во времена Древней Руси  пользовался правом  имени ; значение права на имя в жизни современных детей.</a:t>
            </a:r>
            <a:endParaRPr lang="ru-RU" sz="2400" dirty="0"/>
          </a:p>
        </p:txBody>
      </p:sp>
      <p:pic>
        <p:nvPicPr>
          <p:cNvPr id="3" name="Рисунок 2" descr="права ребён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785926"/>
            <a:ext cx="2000264" cy="3000396"/>
          </a:xfrm>
          <a:prstGeom prst="rect">
            <a:avLst/>
          </a:prstGeom>
        </p:spPr>
      </p:pic>
      <p:pic>
        <p:nvPicPr>
          <p:cNvPr id="4" name="Рисунок 3" descr="Prava_mov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1785927"/>
            <a:ext cx="2190750" cy="1571635"/>
          </a:xfrm>
          <a:prstGeom prst="rect">
            <a:avLst/>
          </a:prstGeom>
        </p:spPr>
      </p:pic>
      <p:pic>
        <p:nvPicPr>
          <p:cNvPr id="5" name="Рисунок 4" descr="Prava_mov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1785926"/>
            <a:ext cx="2190750" cy="1552575"/>
          </a:xfrm>
          <a:prstGeom prst="rect">
            <a:avLst/>
          </a:prstGeom>
        </p:spPr>
      </p:pic>
      <p:pic>
        <p:nvPicPr>
          <p:cNvPr id="6" name="Рисунок 5" descr="Prava_mov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5984" y="3429000"/>
            <a:ext cx="2143140" cy="1504950"/>
          </a:xfrm>
          <a:prstGeom prst="rect">
            <a:avLst/>
          </a:prstGeom>
        </p:spPr>
      </p:pic>
      <p:pic>
        <p:nvPicPr>
          <p:cNvPr id="7" name="Рисунок 6" descr="Prava_mov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0562" y="3429000"/>
            <a:ext cx="2190750" cy="1504950"/>
          </a:xfrm>
          <a:prstGeom prst="rect">
            <a:avLst/>
          </a:prstGeom>
        </p:spPr>
      </p:pic>
      <p:pic>
        <p:nvPicPr>
          <p:cNvPr id="8" name="Рисунок 7" descr="Prava_mov1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5140" y="1785926"/>
            <a:ext cx="2190750" cy="1543050"/>
          </a:xfrm>
          <a:prstGeom prst="rect">
            <a:avLst/>
          </a:prstGeom>
        </p:spPr>
      </p:pic>
      <p:pic>
        <p:nvPicPr>
          <p:cNvPr id="10" name="Рисунок 9" descr="Prava_mov8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15140" y="3429000"/>
            <a:ext cx="2190750" cy="1533525"/>
          </a:xfrm>
          <a:prstGeom prst="rect">
            <a:avLst/>
          </a:prstGeom>
        </p:spPr>
      </p:pic>
      <p:pic>
        <p:nvPicPr>
          <p:cNvPr id="11" name="Рисунок 10" descr="Prava_mov13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2844" y="5052706"/>
            <a:ext cx="2071702" cy="1510030"/>
          </a:xfrm>
          <a:prstGeom prst="rect">
            <a:avLst/>
          </a:prstGeom>
        </p:spPr>
      </p:pic>
      <p:pic>
        <p:nvPicPr>
          <p:cNvPr id="12" name="Рисунок 11" descr="Prava_mov14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85984" y="5000636"/>
            <a:ext cx="2190750" cy="1543050"/>
          </a:xfrm>
          <a:prstGeom prst="rect">
            <a:avLst/>
          </a:prstGeom>
        </p:spPr>
      </p:pic>
      <p:pic>
        <p:nvPicPr>
          <p:cNvPr id="13" name="Рисунок 12" descr="Prava_mov17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00562" y="5000636"/>
            <a:ext cx="2190750" cy="1562100"/>
          </a:xfrm>
          <a:prstGeom prst="rect">
            <a:avLst/>
          </a:prstGeom>
        </p:spPr>
      </p:pic>
      <p:pic>
        <p:nvPicPr>
          <p:cNvPr id="14" name="Рисунок 13" descr="Prava_mov11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15140" y="5000636"/>
            <a:ext cx="2190750" cy="1524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8588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современной России  каждый новорождённый  становится гражданином страны. Во время регистрации  рождения  ребёнок по закону  получает собственное имя. Оно включает в себя  имя, данное ребёнку при рождении (собственное имя), отчество (родовое имя), фамилию, переходящую к потомкам.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500298" y="0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Имя  ребёнку  выбирают  родители.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857496"/>
            <a:ext cx="6643734" cy="364333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2786058"/>
            <a:ext cx="21431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ИМЯ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4214818"/>
            <a:ext cx="321471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СОБСТВЕННОЕ ИМЯ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(Ярослав, Анастасия)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214818"/>
            <a:ext cx="264320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РОДОВОЕ  ИМЯ</a:t>
            </a: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(ОТЧЕСТВО)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5572140"/>
            <a:ext cx="453813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ФАМИЛИЯ ( ПОТОМКАМ)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 flipH="1" flipV="1">
            <a:off x="3392082" y="4536686"/>
            <a:ext cx="2073290" cy="794"/>
          </a:xfrm>
          <a:prstGeom prst="straightConnector1">
            <a:avLst/>
          </a:prstGeom>
          <a:ln w="25400" cmpd="sng">
            <a:solidFill>
              <a:srgbClr val="FF0000"/>
            </a:solidFill>
            <a:miter lim="800000"/>
            <a:headEnd type="stealth" w="lg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>
            <a:off x="4500562" y="3500438"/>
            <a:ext cx="928694" cy="785818"/>
          </a:xfrm>
          <a:prstGeom prst="straightConnector1">
            <a:avLst/>
          </a:prstGeom>
          <a:ln w="25400" cmpd="sng">
            <a:solidFill>
              <a:srgbClr val="FF0000"/>
            </a:solidFill>
            <a:miter lim="800000"/>
            <a:headEnd type="stealth" w="lg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3571868" y="3500438"/>
            <a:ext cx="785818" cy="785818"/>
          </a:xfrm>
          <a:prstGeom prst="straightConnector1">
            <a:avLst/>
          </a:prstGeom>
          <a:ln w="25400" cmpd="sng">
            <a:solidFill>
              <a:srgbClr val="FF0000"/>
            </a:solidFill>
            <a:miter lim="800000"/>
            <a:headEnd type="stealth" w="lg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472518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Все эти сведения записываются в первый документ ребёнка –</a:t>
            </a:r>
            <a:br>
              <a:rPr lang="ru-RU" sz="2400" dirty="0" smtClean="0"/>
            </a:br>
            <a:r>
              <a:rPr lang="ru-RU" sz="2400" dirty="0" smtClean="0"/>
              <a:t>«Свидетельство о рождении».</a:t>
            </a:r>
            <a:endParaRPr lang="ru-RU" sz="2400" dirty="0"/>
          </a:p>
        </p:txBody>
      </p:sp>
      <p:pic>
        <p:nvPicPr>
          <p:cNvPr id="4" name="Рисунок 3" descr="rodd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643050"/>
            <a:ext cx="3493957" cy="4166236"/>
          </a:xfrm>
          <a:prstGeom prst="rect">
            <a:avLst/>
          </a:prstGeom>
        </p:spPr>
      </p:pic>
      <p:pic>
        <p:nvPicPr>
          <p:cNvPr id="3" name="Picture 2" descr="C:\Documents and Settings\12345\Мои документы\Мои рисунки\яяяяяя\Рисунок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643050"/>
            <a:ext cx="2928958" cy="41911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Всегда ли это право было в России?</a:t>
            </a:r>
            <a:br>
              <a:rPr lang="ru-RU" sz="2400" dirty="0" smtClean="0"/>
            </a:br>
            <a:r>
              <a:rPr lang="ru-RU" sz="2400" dirty="0" smtClean="0"/>
              <a:t>Все ли им могли пользоваться?</a:t>
            </a:r>
            <a:br>
              <a:rPr lang="ru-RU" sz="2400" dirty="0" smtClean="0"/>
            </a:br>
            <a:r>
              <a:rPr lang="ru-RU" sz="2400" dirty="0" smtClean="0"/>
              <a:t>Когда у русских людей появились  отчество и фамилия?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16" y="2143116"/>
            <a:ext cx="164307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2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12345\Мои документы\Мои рисунки\яяяяяя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2"/>
            <a:ext cx="5564201" cy="368876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 Древней Руси популярными были внецерковные мужские имена Волк, Ворон, Баран, Заяц. Фамилий, наследуемых потомками не было.</a:t>
            </a:r>
            <a:endParaRPr lang="ru-RU" sz="2400" dirty="0"/>
          </a:p>
        </p:txBody>
      </p:sp>
      <p:pic>
        <p:nvPicPr>
          <p:cNvPr id="3" name="Рисунок 2" descr="E:\1231157790_image00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00240"/>
            <a:ext cx="5715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143636" y="235743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</a:t>
            </a:r>
            <a:r>
              <a:rPr lang="ru-RU" b="1" dirty="0" smtClean="0">
                <a:solidFill>
                  <a:schemeClr val="bg1"/>
                </a:solidFill>
              </a:rPr>
              <a:t>орон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2214554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</a:t>
            </a:r>
            <a:r>
              <a:rPr lang="ru-RU" b="1" dirty="0" smtClean="0">
                <a:solidFill>
                  <a:schemeClr val="bg1"/>
                </a:solidFill>
              </a:rPr>
              <a:t>олк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2264" y="357187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Баран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6116" y="207167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Заяц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Родовые  наименования бояр были известны ещё в 14 столетии.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 descr="E:\1235044425[1]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142984"/>
            <a:ext cx="342902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Настоящие семейные имена  стали появляться  у русских в 15-16 веках.</a:t>
            </a:r>
            <a:endParaRPr lang="ru-RU" sz="2400" dirty="0"/>
          </a:p>
        </p:txBody>
      </p:sp>
      <p:pic>
        <p:nvPicPr>
          <p:cNvPr id="3" name="Рисунок 2" descr="img_e43c3c560557c4e92a0bbea35e9ebc5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142984"/>
            <a:ext cx="6399779" cy="42068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8728" y="5572140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 простых  крестьян были только  уличные клички.                                     Фамилии  им не полагались.</a:t>
            </a:r>
            <a:endParaRPr lang="ru-RU" sz="2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845</TotalTime>
  <Words>482</Words>
  <Application>Microsoft Office PowerPoint</Application>
  <PresentationFormat>Экран (4:3)</PresentationFormat>
  <Paragraphs>56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Право на имя</vt:lpstr>
      <vt:lpstr>Право человека на имя  закреплено в Конвенции о правах ребёнка и в Конституции Российской  Федерации.</vt:lpstr>
      <vt:lpstr>Цель работы : исследовать , кто во времена Древней Руси  пользовался правом  имени ; значение права на имя в жизни современных детей.</vt:lpstr>
      <vt:lpstr> В современной России  каждый новорождённый  становится гражданином страны. Во время регистрации  рождения  ребёнок по закону  получает собственное имя. Оно включает в себя  имя, данное ребёнку при рождении (собственное имя), отчество (родовое имя), фамилию, переходящую к потомкам.</vt:lpstr>
      <vt:lpstr>Все эти сведения записываются в первый документ ребёнка – «Свидетельство о рождении».</vt:lpstr>
      <vt:lpstr>Всегда ли это право было в России? Все ли им могли пользоваться? Когда у русских людей появились  отчество и фамилия?</vt:lpstr>
      <vt:lpstr>В Древней Руси популярными были внецерковные мужские имена Волк, Ворон, Баран, Заяц. Фамилий, наследуемых потомками не было.</vt:lpstr>
      <vt:lpstr>Родовые  наименования бояр были известны ещё в 14 столетии. </vt:lpstr>
      <vt:lpstr>Настоящие семейные имена  стали появляться  у русских в 15-16 веках.</vt:lpstr>
      <vt:lpstr>Фамилии у крестьян появились после смены крепостного права в 1861 году. Нередко фамилии придумывались чиновниками в канцелярии.</vt:lpstr>
      <vt:lpstr>Отчества – родовые имена, возникли в глубокой древности. Уже в 945 году в списках русских послов историки обнаружили не только имена , но и отчества. </vt:lpstr>
      <vt:lpstr>Писались они тогда по-другому , в основном образовывались от имени отца.  </vt:lpstr>
      <vt:lpstr>Сколько раз за день мы слышим своё имя?</vt:lpstr>
      <vt:lpstr>Моё имя и кричало, и ласкалось, и благодарило меня за мои поступки  от имени близких людей.</vt:lpstr>
      <vt:lpstr>Наше имя является частью нашего общения. Чаще всего, имя – это любимое слово каждого человека. И ребёнку  , и взрослому  хочется, чтобы его имя звучало с уважением.</vt:lpstr>
      <vt:lpstr>Мы пользуемся своими правами, часто при этом называем свое  полное имя или предъявляем документ. Перед  поступлением в любое общеобразовательное учреждение прежде всего записывают полное имя ребёнка. </vt:lpstr>
      <vt:lpstr>На основании «Свидетельства о рождении» появляются другие документы ребёнка : «Личное дело учащегося», «Дневник ученика», «Ученические тетради», «Дневник читателя библиотеки», «Медицинская карта ребёнка», «Детский билет на поезд, теплоход, самолёт» и др.</vt:lpstr>
      <vt:lpstr>Для пользования почтовой корреспонденцией , сайтами Интернета , участия  в олимпиадах … необходимо  полное имя.</vt:lpstr>
      <vt:lpstr>В настоящее время имя человека – это не только признак его индивидуальности , но и необходимое  условие осуществления гражданских прав и обязанностей.</vt:lpstr>
      <vt:lpstr>ЗАКЛЮЧЕНИЕ. История права на имя изменялась. Не у всех взрослых людей на Руси были родовые имена – отчества и фамилии. В современной России этим правом пользуется каждый ребёнок.  С какой любовью и уважением люди будут относиться к его имени , во многом зависит от поступков обладателя имени.</vt:lpstr>
      <vt:lpstr> ЛИТЕРАТУРА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на имя</dc:title>
  <dc:creator>SamLab.ws</dc:creator>
  <cp:lastModifiedBy>SamLab.ws</cp:lastModifiedBy>
  <cp:revision>102</cp:revision>
  <dcterms:created xsi:type="dcterms:W3CDTF">2009-12-12T10:14:19Z</dcterms:created>
  <dcterms:modified xsi:type="dcterms:W3CDTF">2010-01-26T18:03:44Z</dcterms:modified>
</cp:coreProperties>
</file>